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62" r:id="rId4"/>
    <p:sldId id="263" r:id="rId5"/>
    <p:sldId id="258" r:id="rId6"/>
    <p:sldId id="264" r:id="rId7"/>
    <p:sldId id="259" r:id="rId8"/>
    <p:sldId id="260" r:id="rId9"/>
    <p:sldId id="261" r:id="rId10"/>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umgartenda" initials="b" lastIdx="1" clrIdx="0">
    <p:extLst>
      <p:ext uri="{19B8F6BF-5375-455C-9EA6-DF929625EA0E}">
        <p15:presenceInfo xmlns:p15="http://schemas.microsoft.com/office/powerpoint/2012/main" userId="baumgartend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notesViewPr>
    <p:cSldViewPr snapToGrid="0">
      <p:cViewPr varScale="1">
        <p:scale>
          <a:sx n="94" d="100"/>
          <a:sy n="94" d="100"/>
        </p:scale>
        <p:origin x="368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536E99B-A813-49E5-BBAC-AB0661FAD902}" type="datetimeFigureOut">
              <a:rPr lang="de-DE" smtClean="0"/>
              <a:t>26.09.2024</a:t>
            </a:fld>
            <a:endParaRPr lang="de-DE"/>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D5124E1-FE3A-41C4-9DFD-C55846623126}" type="slidenum">
              <a:rPr lang="de-DE" smtClean="0"/>
              <a:t>‹Nr.›</a:t>
            </a:fld>
            <a:endParaRPr lang="de-DE"/>
          </a:p>
        </p:txBody>
      </p:sp>
    </p:spTree>
    <p:extLst>
      <p:ext uri="{BB962C8B-B14F-4D97-AF65-F5344CB8AC3E}">
        <p14:creationId xmlns:p14="http://schemas.microsoft.com/office/powerpoint/2010/main" val="2234253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AD5124E1-FE3A-41C4-9DFD-C55846623126}" type="slidenum">
              <a:rPr lang="de-DE" smtClean="0"/>
              <a:t>5</a:t>
            </a:fld>
            <a:endParaRPr lang="de-DE"/>
          </a:p>
        </p:txBody>
      </p:sp>
    </p:spTree>
    <p:extLst>
      <p:ext uri="{BB962C8B-B14F-4D97-AF65-F5344CB8AC3E}">
        <p14:creationId xmlns:p14="http://schemas.microsoft.com/office/powerpoint/2010/main" val="1634167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AD5124E1-FE3A-41C4-9DFD-C55846623126}" type="slidenum">
              <a:rPr lang="de-DE" smtClean="0"/>
              <a:t>6</a:t>
            </a:fld>
            <a:endParaRPr lang="de-DE"/>
          </a:p>
        </p:txBody>
      </p:sp>
    </p:spTree>
    <p:extLst>
      <p:ext uri="{BB962C8B-B14F-4D97-AF65-F5344CB8AC3E}">
        <p14:creationId xmlns:p14="http://schemas.microsoft.com/office/powerpoint/2010/main" val="202683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Wenn Sie bereits wissen, dass Sie Ihr Kind bei uns anmelden möchten, können Sie gerne im Anschluss an den Elternabend einen Termin vereinbaren. </a:t>
            </a:r>
          </a:p>
          <a:p>
            <a:endParaRPr lang="de-DE" dirty="0"/>
          </a:p>
          <a:p>
            <a:r>
              <a:rPr lang="de-DE" dirty="0"/>
              <a:t>Bitte sagen Sie Ihren Termin ab, falls Sie ihn nicht wahrnehmen können. </a:t>
            </a:r>
          </a:p>
        </p:txBody>
      </p:sp>
      <p:sp>
        <p:nvSpPr>
          <p:cNvPr id="4" name="Foliennummernplatzhalter 3"/>
          <p:cNvSpPr>
            <a:spLocks noGrp="1"/>
          </p:cNvSpPr>
          <p:nvPr>
            <p:ph type="sldNum" sz="quarter" idx="10"/>
          </p:nvPr>
        </p:nvSpPr>
        <p:spPr/>
        <p:txBody>
          <a:bodyPr/>
          <a:lstStyle/>
          <a:p>
            <a:fld id="{AD5124E1-FE3A-41C4-9DFD-C55846623126}" type="slidenum">
              <a:rPr lang="de-DE" smtClean="0"/>
              <a:t>7</a:t>
            </a:fld>
            <a:endParaRPr lang="de-DE"/>
          </a:p>
        </p:txBody>
      </p:sp>
    </p:spTree>
    <p:extLst>
      <p:ext uri="{BB962C8B-B14F-4D97-AF65-F5344CB8AC3E}">
        <p14:creationId xmlns:p14="http://schemas.microsoft.com/office/powerpoint/2010/main" val="1908666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AD5124E1-FE3A-41C4-9DFD-C55846623126}" type="slidenum">
              <a:rPr lang="de-DE" smtClean="0"/>
              <a:t>8</a:t>
            </a:fld>
            <a:endParaRPr lang="de-DE"/>
          </a:p>
        </p:txBody>
      </p:sp>
    </p:spTree>
    <p:extLst>
      <p:ext uri="{BB962C8B-B14F-4D97-AF65-F5344CB8AC3E}">
        <p14:creationId xmlns:p14="http://schemas.microsoft.com/office/powerpoint/2010/main" val="3529597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Wenn Sie bereits wissen, dass Sie Ihr Kind bei uns anmelden möchten, können Sie gerne im Anschluss an den Elternabend einen Termin vereinbaren. </a:t>
            </a:r>
          </a:p>
          <a:p>
            <a:endParaRPr lang="de-DE" dirty="0"/>
          </a:p>
          <a:p>
            <a:r>
              <a:rPr lang="de-DE" dirty="0"/>
              <a:t>Bitte sagen Sie Ihren Termin ab, falls Sie ihn nicht wahrnehmen können. </a:t>
            </a:r>
          </a:p>
        </p:txBody>
      </p:sp>
      <p:sp>
        <p:nvSpPr>
          <p:cNvPr id="4" name="Foliennummernplatzhalter 3"/>
          <p:cNvSpPr>
            <a:spLocks noGrp="1"/>
          </p:cNvSpPr>
          <p:nvPr>
            <p:ph type="sldNum" sz="quarter" idx="10"/>
          </p:nvPr>
        </p:nvSpPr>
        <p:spPr/>
        <p:txBody>
          <a:bodyPr/>
          <a:lstStyle/>
          <a:p>
            <a:fld id="{AD5124E1-FE3A-41C4-9DFD-C55846623126}" type="slidenum">
              <a:rPr lang="de-DE" smtClean="0"/>
              <a:t>9</a:t>
            </a:fld>
            <a:endParaRPr lang="de-DE"/>
          </a:p>
        </p:txBody>
      </p:sp>
    </p:spTree>
    <p:extLst>
      <p:ext uri="{BB962C8B-B14F-4D97-AF65-F5344CB8AC3E}">
        <p14:creationId xmlns:p14="http://schemas.microsoft.com/office/powerpoint/2010/main" val="3656718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de-DE"/>
              <a:t>Titelmasterformat durch Klicken bearbeiten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F4643A01-B935-4206-9DD4-BA3546A53773}" type="datetimeFigureOut">
              <a:rPr lang="de-DE" smtClean="0"/>
              <a:t>26.09.2024</a:t>
            </a:fld>
            <a:endParaRPr lang="de-DE"/>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de-DE"/>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DCF6727-DFB4-49BA-B989-463D73F05C8A}" type="slidenum">
              <a:rPr lang="de-DE" smtClean="0"/>
              <a:t>‹Nr.›</a:t>
            </a:fld>
            <a:endParaRPr lang="de-DE"/>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2586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4643A01-B935-4206-9DD4-BA3546A53773}" type="datetimeFigureOut">
              <a:rPr lang="de-DE" smtClean="0"/>
              <a:t>26.09.2024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DCF6727-DFB4-49BA-B989-463D73F05C8A}" type="slidenum">
              <a:rPr lang="de-DE" smtClean="0"/>
              <a:t>‹Nr.›</a:t>
            </a:fld>
            <a:endParaRPr lang="de-DE"/>
          </a:p>
        </p:txBody>
      </p:sp>
    </p:spTree>
    <p:extLst>
      <p:ext uri="{BB962C8B-B14F-4D97-AF65-F5344CB8AC3E}">
        <p14:creationId xmlns:p14="http://schemas.microsoft.com/office/powerpoint/2010/main" val="604686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4643A01-B935-4206-9DD4-BA3546A53773}" type="datetimeFigureOut">
              <a:rPr lang="de-DE" smtClean="0"/>
              <a:t>26.09.2024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DCF6727-DFB4-49BA-B989-463D73F05C8A}" type="slidenum">
              <a:rPr lang="de-DE" smtClean="0"/>
              <a:t>‹Nr.›</a:t>
            </a:fld>
            <a:endParaRPr lang="de-DE"/>
          </a:p>
        </p:txBody>
      </p:sp>
    </p:spTree>
    <p:extLst>
      <p:ext uri="{BB962C8B-B14F-4D97-AF65-F5344CB8AC3E}">
        <p14:creationId xmlns:p14="http://schemas.microsoft.com/office/powerpoint/2010/main" val="18651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4643A01-B935-4206-9DD4-BA3546A53773}" type="datetimeFigureOut">
              <a:rPr lang="de-DE" smtClean="0"/>
              <a:t>26.09.2024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DCF6727-DFB4-49BA-B989-463D73F05C8A}" type="slidenum">
              <a:rPr lang="de-DE" smtClean="0"/>
              <a:t>‹Nr.›</a:t>
            </a:fld>
            <a:endParaRPr lang="de-DE"/>
          </a:p>
        </p:txBody>
      </p:sp>
    </p:spTree>
    <p:extLst>
      <p:ext uri="{BB962C8B-B14F-4D97-AF65-F5344CB8AC3E}">
        <p14:creationId xmlns:p14="http://schemas.microsoft.com/office/powerpoint/2010/main" val="91392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de-DE"/>
              <a:t>Titelmasterformat durch Klicken bearbeiten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F4643A01-B935-4206-9DD4-BA3546A53773}" type="datetimeFigureOut">
              <a:rPr lang="de-DE" smtClean="0"/>
              <a:t>26.09.2024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7DCF6727-DFB4-49BA-B989-463D73F05C8A}" type="slidenum">
              <a:rPr lang="de-DE" smtClean="0"/>
              <a:t>‹Nr.›</a:t>
            </a:fld>
            <a:endParaRPr lang="de-DE"/>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4292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F4643A01-B935-4206-9DD4-BA3546A53773}" type="datetimeFigureOut">
              <a:rPr lang="de-DE" smtClean="0"/>
              <a:t>26.09.2024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DCF6727-DFB4-49BA-B989-463D73F05C8A}" type="slidenum">
              <a:rPr lang="de-DE" smtClean="0"/>
              <a:t>‹Nr.›</a:t>
            </a:fld>
            <a:endParaRPr lang="de-DE"/>
          </a:p>
        </p:txBody>
      </p:sp>
    </p:spTree>
    <p:extLst>
      <p:ext uri="{BB962C8B-B14F-4D97-AF65-F5344CB8AC3E}">
        <p14:creationId xmlns:p14="http://schemas.microsoft.com/office/powerpoint/2010/main" val="2625085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F4643A01-B935-4206-9DD4-BA3546A53773}" type="datetimeFigureOut">
              <a:rPr lang="de-DE" smtClean="0"/>
              <a:t>26.09.2024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7DCF6727-DFB4-49BA-B989-463D73F05C8A}" type="slidenum">
              <a:rPr lang="de-DE" smtClean="0"/>
              <a:t>‹Nr.›</a:t>
            </a:fld>
            <a:endParaRPr lang="de-DE"/>
          </a:p>
        </p:txBody>
      </p:sp>
    </p:spTree>
    <p:extLst>
      <p:ext uri="{BB962C8B-B14F-4D97-AF65-F5344CB8AC3E}">
        <p14:creationId xmlns:p14="http://schemas.microsoft.com/office/powerpoint/2010/main" val="702980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F4643A01-B935-4206-9DD4-BA3546A53773}" type="datetimeFigureOut">
              <a:rPr lang="de-DE" smtClean="0"/>
              <a:t>26.09.2024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7DCF6727-DFB4-49BA-B989-463D73F05C8A}" type="slidenum">
              <a:rPr lang="de-DE" smtClean="0"/>
              <a:t>‹Nr.›</a:t>
            </a:fld>
            <a:endParaRPr lang="de-DE"/>
          </a:p>
        </p:txBody>
      </p:sp>
    </p:spTree>
    <p:extLst>
      <p:ext uri="{BB962C8B-B14F-4D97-AF65-F5344CB8AC3E}">
        <p14:creationId xmlns:p14="http://schemas.microsoft.com/office/powerpoint/2010/main" val="2200515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643A01-B935-4206-9DD4-BA3546A53773}" type="datetimeFigureOut">
              <a:rPr lang="de-DE" smtClean="0"/>
              <a:t>26.09.2024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7DCF6727-DFB4-49BA-B989-463D73F05C8A}" type="slidenum">
              <a:rPr lang="de-DE" smtClean="0"/>
              <a:t>‹Nr.›</a:t>
            </a:fld>
            <a:endParaRPr lang="de-DE"/>
          </a:p>
        </p:txBody>
      </p:sp>
    </p:spTree>
    <p:extLst>
      <p:ext uri="{BB962C8B-B14F-4D97-AF65-F5344CB8AC3E}">
        <p14:creationId xmlns:p14="http://schemas.microsoft.com/office/powerpoint/2010/main" val="3453496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de-DE"/>
              <a:t>Titelmasterformat durch Klicken bearbeiten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F4643A01-B935-4206-9DD4-BA3546A53773}" type="datetimeFigureOut">
              <a:rPr lang="de-DE" smtClean="0"/>
              <a:t>26.09.2024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DCF6727-DFB4-49BA-B989-463D73F05C8A}" type="slidenum">
              <a:rPr lang="de-DE" smtClean="0"/>
              <a:t>‹Nr.›</a:t>
            </a:fld>
            <a:endParaRPr lang="de-DE"/>
          </a:p>
        </p:txBody>
      </p:sp>
    </p:spTree>
    <p:extLst>
      <p:ext uri="{BB962C8B-B14F-4D97-AF65-F5344CB8AC3E}">
        <p14:creationId xmlns:p14="http://schemas.microsoft.com/office/powerpoint/2010/main" val="873420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F4643A01-B935-4206-9DD4-BA3546A53773}" type="datetimeFigureOut">
              <a:rPr lang="de-DE" smtClean="0"/>
              <a:t>26.09.2024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7DCF6727-DFB4-49BA-B989-463D73F05C8A}" type="slidenum">
              <a:rPr lang="de-DE" smtClean="0"/>
              <a:t>‹Nr.›</a:t>
            </a:fld>
            <a:endParaRPr lang="de-DE"/>
          </a:p>
        </p:txBody>
      </p:sp>
    </p:spTree>
    <p:extLst>
      <p:ext uri="{BB962C8B-B14F-4D97-AF65-F5344CB8AC3E}">
        <p14:creationId xmlns:p14="http://schemas.microsoft.com/office/powerpoint/2010/main" val="2859608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F4643A01-B935-4206-9DD4-BA3546A53773}" type="datetimeFigureOut">
              <a:rPr lang="de-DE" smtClean="0"/>
              <a:t>26.09.2024</a:t>
            </a:fld>
            <a:endParaRPr lang="de-DE"/>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de-DE"/>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7DCF6727-DFB4-49BA-B989-463D73F05C8A}" type="slidenum">
              <a:rPr lang="de-DE" smtClean="0"/>
              <a:t>‹Nr.›</a:t>
            </a:fld>
            <a:endParaRPr lang="de-DE"/>
          </a:p>
        </p:txBody>
      </p:sp>
    </p:spTree>
    <p:extLst>
      <p:ext uri="{BB962C8B-B14F-4D97-AF65-F5344CB8AC3E}">
        <p14:creationId xmlns:p14="http://schemas.microsoft.com/office/powerpoint/2010/main" val="17062631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peter-lustig-schule.d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solidFill>
            <a:srgbClr val="FFFF99"/>
          </a:solidFill>
        </p:spPr>
        <p:txBody>
          <a:bodyPr/>
          <a:lstStyle/>
          <a:p>
            <a:r>
              <a:rPr lang="de-DE" dirty="0">
                <a:solidFill>
                  <a:schemeClr val="tx1"/>
                </a:solidFill>
                <a:latin typeface="Comic Sans MS" panose="030F0702030302020204" pitchFamily="66" charset="0"/>
              </a:rPr>
              <a:t>Einschulung im Schuljahr 2025/2026</a:t>
            </a:r>
          </a:p>
        </p:txBody>
      </p:sp>
      <p:sp>
        <p:nvSpPr>
          <p:cNvPr id="3" name="Untertitel 2"/>
          <p:cNvSpPr>
            <a:spLocks noGrp="1"/>
          </p:cNvSpPr>
          <p:nvPr>
            <p:ph type="subTitle" idx="1"/>
          </p:nvPr>
        </p:nvSpPr>
        <p:spPr/>
        <p:txBody>
          <a:bodyPr/>
          <a:lstStyle/>
          <a:p>
            <a:r>
              <a:rPr lang="de-DE" dirty="0"/>
              <a:t>Informationen für die Eltern und Erziehungsberechtigte der Schulneulinge</a:t>
            </a:r>
          </a:p>
        </p:txBody>
      </p:sp>
    </p:spTree>
    <p:extLst>
      <p:ext uri="{BB962C8B-B14F-4D97-AF65-F5344CB8AC3E}">
        <p14:creationId xmlns:p14="http://schemas.microsoft.com/office/powerpoint/2010/main" val="1386285636"/>
      </p:ext>
    </p:extLst>
  </p:cSld>
  <p:clrMapOvr>
    <a:masterClrMapping/>
  </p:clrMapOvr>
  <p:transition spd="slow" advTm="10000">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80176" y="374073"/>
            <a:ext cx="10662407" cy="883640"/>
          </a:xfrm>
          <a:solidFill>
            <a:srgbClr val="FFFF99"/>
          </a:solidFill>
        </p:spPr>
        <p:txBody>
          <a:bodyPr/>
          <a:lstStyle/>
          <a:p>
            <a:pPr algn="ctr"/>
            <a:r>
              <a:rPr lang="de-DE" dirty="0">
                <a:solidFill>
                  <a:srgbClr val="00B050"/>
                </a:solidFill>
                <a:latin typeface="Comic Sans MS" panose="030F0702030302020204" pitchFamily="66" charset="0"/>
              </a:rPr>
              <a:t>Unsere Schule (1)</a:t>
            </a:r>
          </a:p>
        </p:txBody>
      </p:sp>
      <p:sp>
        <p:nvSpPr>
          <p:cNvPr id="3" name="Inhaltsplatzhalter 2"/>
          <p:cNvSpPr>
            <a:spLocks noGrp="1"/>
          </p:cNvSpPr>
          <p:nvPr>
            <p:ph idx="1"/>
          </p:nvPr>
        </p:nvSpPr>
        <p:spPr>
          <a:xfrm>
            <a:off x="780176" y="1342239"/>
            <a:ext cx="10662407" cy="5217952"/>
          </a:xfrm>
          <a:solidFill>
            <a:srgbClr val="FFFF99"/>
          </a:solidFill>
        </p:spPr>
        <p:txBody>
          <a:bodyPr>
            <a:noAutofit/>
          </a:bodyPr>
          <a:lstStyle/>
          <a:p>
            <a:pPr>
              <a:lnSpc>
                <a:spcPct val="120000"/>
              </a:lnSpc>
              <a:spcBef>
                <a:spcPts val="600"/>
              </a:spcBef>
            </a:pPr>
            <a:r>
              <a:rPr lang="de-DE" sz="2000" dirty="0">
                <a:solidFill>
                  <a:srgbClr val="00B050"/>
                </a:solidFill>
                <a:latin typeface="Comic Sans MS" panose="030F0702030302020204" pitchFamily="66" charset="0"/>
              </a:rPr>
              <a:t>Wir sind eine inklusive Schule, d.h. bei uns lernen in allen Klassen Kinder mit und ohne Förderbedarf gemeinsam. </a:t>
            </a:r>
          </a:p>
          <a:p>
            <a:pPr>
              <a:lnSpc>
                <a:spcPct val="120000"/>
              </a:lnSpc>
              <a:spcBef>
                <a:spcPts val="600"/>
              </a:spcBef>
            </a:pPr>
            <a:r>
              <a:rPr lang="de-DE" sz="2000" dirty="0">
                <a:solidFill>
                  <a:srgbClr val="00B050"/>
                </a:solidFill>
                <a:latin typeface="Comic Sans MS" panose="030F0702030302020204" pitchFamily="66" charset="0"/>
              </a:rPr>
              <a:t>Zurzeit unterrichten wir 306  Schülerinnen und Schüler in 13 Klassen</a:t>
            </a:r>
          </a:p>
          <a:p>
            <a:pPr>
              <a:lnSpc>
                <a:spcPct val="120000"/>
              </a:lnSpc>
              <a:spcBef>
                <a:spcPts val="600"/>
              </a:spcBef>
            </a:pPr>
            <a:r>
              <a:rPr lang="de-DE" sz="2000" dirty="0">
                <a:solidFill>
                  <a:srgbClr val="00B050"/>
                </a:solidFill>
                <a:latin typeface="Comic Sans MS" panose="030F0702030302020204" pitchFamily="66" charset="0"/>
              </a:rPr>
              <a:t>273 Schüler*innen werden im Offenen Ganztag betreut</a:t>
            </a:r>
          </a:p>
          <a:p>
            <a:pPr>
              <a:lnSpc>
                <a:spcPct val="120000"/>
              </a:lnSpc>
              <a:spcBef>
                <a:spcPts val="600"/>
              </a:spcBef>
            </a:pPr>
            <a:r>
              <a:rPr lang="de-DE" sz="2000" dirty="0">
                <a:solidFill>
                  <a:srgbClr val="00B050"/>
                </a:solidFill>
                <a:latin typeface="Comic Sans MS" panose="030F0702030302020204" pitchFamily="66" charset="0"/>
              </a:rPr>
              <a:t>Unser Schulteam besteht aus: </a:t>
            </a:r>
          </a:p>
          <a:p>
            <a:pPr marL="45720" indent="0">
              <a:lnSpc>
                <a:spcPct val="120000"/>
              </a:lnSpc>
              <a:spcBef>
                <a:spcPts val="600"/>
              </a:spcBef>
              <a:buNone/>
            </a:pPr>
            <a:r>
              <a:rPr lang="de-DE" sz="2000" dirty="0">
                <a:solidFill>
                  <a:srgbClr val="00B050"/>
                </a:solidFill>
                <a:latin typeface="Comic Sans MS" panose="030F0702030302020204" pitchFamily="66" charset="0"/>
              </a:rPr>
              <a:t>- 20 Regelschullehrer*innen, fünf Sonderpädagoginnen und einer Referendarin</a:t>
            </a:r>
          </a:p>
          <a:p>
            <a:pPr marL="45720" indent="0">
              <a:lnSpc>
                <a:spcPct val="120000"/>
              </a:lnSpc>
              <a:spcBef>
                <a:spcPts val="600"/>
              </a:spcBef>
              <a:buNone/>
            </a:pPr>
            <a:r>
              <a:rPr lang="de-DE" sz="2000" dirty="0">
                <a:solidFill>
                  <a:srgbClr val="00B050"/>
                </a:solidFill>
                <a:latin typeface="Comic Sans MS" panose="030F0702030302020204" pitchFamily="66" charset="0"/>
              </a:rPr>
              <a:t>- einer sozialpädagogischen Fachkraft in Stufe 1/2</a:t>
            </a:r>
          </a:p>
          <a:p>
            <a:pPr marL="45720" indent="0">
              <a:lnSpc>
                <a:spcPct val="120000"/>
              </a:lnSpc>
              <a:spcBef>
                <a:spcPts val="600"/>
              </a:spcBef>
              <a:buNone/>
            </a:pPr>
            <a:r>
              <a:rPr lang="de-DE" sz="2000" dirty="0">
                <a:solidFill>
                  <a:srgbClr val="00B050"/>
                </a:solidFill>
                <a:latin typeface="Comic Sans MS" panose="030F0702030302020204" pitchFamily="66" charset="0"/>
              </a:rPr>
              <a:t>- </a:t>
            </a:r>
            <a:r>
              <a:rPr lang="de-DE" sz="2000" dirty="0" smtClean="0">
                <a:solidFill>
                  <a:srgbClr val="00B050"/>
                </a:solidFill>
                <a:latin typeface="Comic Sans MS" panose="030F0702030302020204" pitchFamily="66" charset="0"/>
              </a:rPr>
              <a:t>20 </a:t>
            </a:r>
            <a:r>
              <a:rPr lang="de-DE" sz="2000" dirty="0">
                <a:solidFill>
                  <a:srgbClr val="00B050"/>
                </a:solidFill>
                <a:latin typeface="Comic Sans MS" panose="030F0702030302020204" pitchFamily="66" charset="0"/>
              </a:rPr>
              <a:t>festen Mitarbeitende in der OGS</a:t>
            </a:r>
          </a:p>
          <a:p>
            <a:pPr marL="45720" indent="0">
              <a:lnSpc>
                <a:spcPct val="120000"/>
              </a:lnSpc>
              <a:spcBef>
                <a:spcPts val="600"/>
              </a:spcBef>
              <a:buNone/>
            </a:pPr>
            <a:r>
              <a:rPr lang="de-DE" sz="2000" dirty="0">
                <a:solidFill>
                  <a:srgbClr val="00B050"/>
                </a:solidFill>
                <a:latin typeface="Comic Sans MS" panose="030F0702030302020204" pitchFamily="66" charset="0"/>
              </a:rPr>
              <a:t>- einem Schulsozialarbeiter	</a:t>
            </a:r>
          </a:p>
          <a:p>
            <a:pPr marL="45720" indent="0">
              <a:lnSpc>
                <a:spcPct val="120000"/>
              </a:lnSpc>
              <a:spcBef>
                <a:spcPts val="600"/>
              </a:spcBef>
              <a:buNone/>
            </a:pPr>
            <a:r>
              <a:rPr lang="de-DE" sz="2000" dirty="0">
                <a:solidFill>
                  <a:srgbClr val="00B050"/>
                </a:solidFill>
                <a:latin typeface="Comic Sans MS" panose="030F0702030302020204" pitchFamily="66" charset="0"/>
              </a:rPr>
              <a:t>- einer Koordinatorin der Inklusionsbegleitung		</a:t>
            </a:r>
          </a:p>
          <a:p>
            <a:pPr marL="45720" indent="0">
              <a:lnSpc>
                <a:spcPct val="120000"/>
              </a:lnSpc>
              <a:spcBef>
                <a:spcPts val="600"/>
              </a:spcBef>
              <a:buNone/>
            </a:pPr>
            <a:r>
              <a:rPr lang="de-DE" sz="2000" dirty="0">
                <a:solidFill>
                  <a:srgbClr val="00B050"/>
                </a:solidFill>
                <a:latin typeface="Comic Sans MS" panose="030F0702030302020204" pitchFamily="66" charset="0"/>
              </a:rPr>
              <a:t>- 11 IBs</a:t>
            </a:r>
          </a:p>
          <a:p>
            <a:pPr>
              <a:lnSpc>
                <a:spcPct val="120000"/>
              </a:lnSpc>
              <a:spcBef>
                <a:spcPts val="600"/>
              </a:spcBef>
            </a:pPr>
            <a:r>
              <a:rPr lang="de-DE" sz="2000" dirty="0">
                <a:solidFill>
                  <a:srgbClr val="00B050"/>
                </a:solidFill>
                <a:latin typeface="Comic Sans MS" panose="030F0702030302020204" pitchFamily="66" charset="0"/>
              </a:rPr>
              <a:t>Unsere Schule ist dreizügig, d.h. wir dürfen drei Klassen pro Schuljahr aufmachen.</a:t>
            </a:r>
          </a:p>
        </p:txBody>
      </p:sp>
    </p:spTree>
    <p:extLst>
      <p:ext uri="{BB962C8B-B14F-4D97-AF65-F5344CB8AC3E}">
        <p14:creationId xmlns:p14="http://schemas.microsoft.com/office/powerpoint/2010/main" val="2968269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28506" y="307597"/>
            <a:ext cx="11232858" cy="819705"/>
          </a:xfrm>
          <a:solidFill>
            <a:srgbClr val="FFFF99"/>
          </a:solidFill>
        </p:spPr>
        <p:txBody>
          <a:bodyPr/>
          <a:lstStyle/>
          <a:p>
            <a:pPr algn="ctr"/>
            <a:r>
              <a:rPr lang="de-DE" dirty="0">
                <a:solidFill>
                  <a:srgbClr val="00B050"/>
                </a:solidFill>
                <a:latin typeface="Comic Sans MS" panose="030F0702030302020204" pitchFamily="66" charset="0"/>
              </a:rPr>
              <a:t>Unsere Schule (2)</a:t>
            </a:r>
          </a:p>
        </p:txBody>
      </p:sp>
      <p:sp>
        <p:nvSpPr>
          <p:cNvPr id="3" name="Inhaltsplatzhalter 2"/>
          <p:cNvSpPr>
            <a:spLocks noGrp="1"/>
          </p:cNvSpPr>
          <p:nvPr>
            <p:ph idx="1"/>
          </p:nvPr>
        </p:nvSpPr>
        <p:spPr>
          <a:xfrm>
            <a:off x="469783" y="1224793"/>
            <a:ext cx="11291581" cy="5226341"/>
          </a:xfrm>
          <a:solidFill>
            <a:srgbClr val="FFFF99"/>
          </a:solidFill>
        </p:spPr>
        <p:txBody>
          <a:bodyPr>
            <a:normAutofit fontScale="25000" lnSpcReduction="20000"/>
          </a:bodyPr>
          <a:lstStyle/>
          <a:p>
            <a:pPr>
              <a:lnSpc>
                <a:spcPct val="160000"/>
              </a:lnSpc>
              <a:spcBef>
                <a:spcPts val="600"/>
              </a:spcBef>
            </a:pPr>
            <a:r>
              <a:rPr lang="de-DE" sz="8000" dirty="0">
                <a:solidFill>
                  <a:srgbClr val="00B050"/>
                </a:solidFill>
                <a:latin typeface="Comic Sans MS" panose="030F0702030302020204" pitchFamily="66" charset="0"/>
              </a:rPr>
              <a:t>Das macht unsere Schule besonders: </a:t>
            </a:r>
          </a:p>
          <a:p>
            <a:pPr>
              <a:lnSpc>
                <a:spcPct val="160000"/>
              </a:lnSpc>
              <a:spcBef>
                <a:spcPts val="600"/>
              </a:spcBef>
            </a:pPr>
            <a:r>
              <a:rPr lang="de-DE" sz="8000" dirty="0">
                <a:solidFill>
                  <a:srgbClr val="00B050"/>
                </a:solidFill>
                <a:latin typeface="Comic Sans MS" panose="030F0702030302020204" pitchFamily="66" charset="0"/>
              </a:rPr>
              <a:t>sehr enge  Verzahnung mit der OGS (regelmäßige Besprechungen im Klassenteam, gemeinsame päd. Ganztage, gemeinsame Schulregeln und – absprachen); ein großes Schulteam – nicht zwei separate Systeme</a:t>
            </a:r>
          </a:p>
          <a:p>
            <a:pPr>
              <a:lnSpc>
                <a:spcPct val="160000"/>
              </a:lnSpc>
              <a:spcBef>
                <a:spcPts val="600"/>
              </a:spcBef>
            </a:pPr>
            <a:r>
              <a:rPr lang="de-DE" sz="8000" dirty="0">
                <a:solidFill>
                  <a:srgbClr val="00B050"/>
                </a:solidFill>
                <a:latin typeface="Comic Sans MS" panose="030F0702030302020204" pitchFamily="66" charset="0"/>
              </a:rPr>
              <a:t>regelmäßige Besprechungen und Austausch im Stufenteam </a:t>
            </a:r>
          </a:p>
          <a:p>
            <a:pPr>
              <a:lnSpc>
                <a:spcPct val="160000"/>
              </a:lnSpc>
              <a:spcBef>
                <a:spcPts val="600"/>
              </a:spcBef>
            </a:pPr>
            <a:r>
              <a:rPr lang="de-DE" sz="8000" dirty="0">
                <a:solidFill>
                  <a:srgbClr val="00B050"/>
                </a:solidFill>
                <a:latin typeface="Comic Sans MS" panose="030F0702030302020204" pitchFamily="66" charset="0"/>
              </a:rPr>
              <a:t>gemeinsame Schulregeln (Stopp-, Gesprächs- und Respektregel)</a:t>
            </a:r>
          </a:p>
          <a:p>
            <a:pPr>
              <a:lnSpc>
                <a:spcPct val="160000"/>
              </a:lnSpc>
              <a:spcBef>
                <a:spcPts val="600"/>
              </a:spcBef>
            </a:pPr>
            <a:r>
              <a:rPr lang="de-DE" sz="8000" dirty="0">
                <a:solidFill>
                  <a:srgbClr val="00B050"/>
                </a:solidFill>
                <a:latin typeface="Comic Sans MS" panose="030F0702030302020204" pitchFamily="66" charset="0"/>
              </a:rPr>
              <a:t>Gebäude ist baulich und technisch auf dem neuesten Stand (digitale Tafeln in den Klassenräumen, W-LAN in allen Räumen, ca. 150 Schüler*innen-iPads)</a:t>
            </a:r>
          </a:p>
          <a:p>
            <a:pPr>
              <a:lnSpc>
                <a:spcPct val="160000"/>
              </a:lnSpc>
              <a:spcBef>
                <a:spcPts val="600"/>
              </a:spcBef>
            </a:pPr>
            <a:r>
              <a:rPr lang="de-DE" sz="8000" dirty="0">
                <a:solidFill>
                  <a:srgbClr val="00B050"/>
                </a:solidFill>
                <a:latin typeface="Comic Sans MS" panose="030F0702030302020204" pitchFamily="66" charset="0"/>
              </a:rPr>
              <a:t>großes Außengelände mit drei Schulhöfen, davon ein grüner Schulhof mit Spielgeräten</a:t>
            </a:r>
          </a:p>
          <a:p>
            <a:pPr>
              <a:lnSpc>
                <a:spcPct val="160000"/>
              </a:lnSpc>
              <a:spcBef>
                <a:spcPts val="600"/>
              </a:spcBef>
            </a:pPr>
            <a:r>
              <a:rPr lang="de-DE" sz="8000" dirty="0">
                <a:solidFill>
                  <a:srgbClr val="00B050"/>
                </a:solidFill>
                <a:latin typeface="Comic Sans MS" panose="030F0702030302020204" pitchFamily="66" charset="0"/>
              </a:rPr>
              <a:t>eine Aula, eine Turnhalle, eine Schulbücherei, einen Werkraum, eine Kinderküche, einen Musikraum und einen Inklusionsraum</a:t>
            </a:r>
          </a:p>
          <a:p>
            <a:endParaRPr lang="de-DE" sz="2400" dirty="0">
              <a:solidFill>
                <a:srgbClr val="00B050"/>
              </a:solidFill>
              <a:latin typeface="Comic Sans MS" panose="030F0702030302020204" pitchFamily="66" charset="0"/>
            </a:endParaRPr>
          </a:p>
        </p:txBody>
      </p:sp>
    </p:spTree>
    <p:extLst>
      <p:ext uri="{BB962C8B-B14F-4D97-AF65-F5344CB8AC3E}">
        <p14:creationId xmlns:p14="http://schemas.microsoft.com/office/powerpoint/2010/main" val="1724399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40351" y="352147"/>
            <a:ext cx="9875520" cy="1057203"/>
          </a:xfrm>
          <a:solidFill>
            <a:srgbClr val="FFFF99"/>
          </a:solidFill>
        </p:spPr>
        <p:txBody>
          <a:bodyPr/>
          <a:lstStyle/>
          <a:p>
            <a:pPr algn="ctr"/>
            <a:r>
              <a:rPr lang="de-DE" dirty="0">
                <a:solidFill>
                  <a:srgbClr val="00B050"/>
                </a:solidFill>
                <a:latin typeface="Comic Sans MS" panose="030F0702030302020204" pitchFamily="66" charset="0"/>
              </a:rPr>
              <a:t>Unsere Schule (3)</a:t>
            </a:r>
          </a:p>
        </p:txBody>
      </p:sp>
      <p:sp>
        <p:nvSpPr>
          <p:cNvPr id="3" name="Inhaltsplatzhalter 2"/>
          <p:cNvSpPr>
            <a:spLocks noGrp="1"/>
          </p:cNvSpPr>
          <p:nvPr>
            <p:ph idx="1"/>
          </p:nvPr>
        </p:nvSpPr>
        <p:spPr>
          <a:xfrm>
            <a:off x="1143000" y="1535837"/>
            <a:ext cx="9872871" cy="4560163"/>
          </a:xfrm>
          <a:solidFill>
            <a:srgbClr val="FFFF99"/>
          </a:solidFill>
        </p:spPr>
        <p:txBody>
          <a:bodyPr>
            <a:normAutofit/>
          </a:bodyPr>
          <a:lstStyle/>
          <a:p>
            <a:pPr>
              <a:lnSpc>
                <a:spcPct val="150000"/>
              </a:lnSpc>
              <a:spcBef>
                <a:spcPts val="600"/>
              </a:spcBef>
            </a:pPr>
            <a:r>
              <a:rPr lang="de-DE" sz="2000" dirty="0">
                <a:solidFill>
                  <a:srgbClr val="00B050"/>
                </a:solidFill>
                <a:latin typeface="Comic Sans MS" panose="030F0702030302020204" pitchFamily="66" charset="0"/>
              </a:rPr>
              <a:t>Jahrgangstreppenhäuser (drei Klassenräume + 1 Gruppenraum pro Treppenhaus)</a:t>
            </a:r>
          </a:p>
          <a:p>
            <a:pPr>
              <a:lnSpc>
                <a:spcPct val="150000"/>
              </a:lnSpc>
              <a:spcBef>
                <a:spcPts val="600"/>
              </a:spcBef>
            </a:pPr>
            <a:r>
              <a:rPr lang="de-DE" sz="2000" dirty="0">
                <a:solidFill>
                  <a:srgbClr val="00B050"/>
                </a:solidFill>
                <a:latin typeface="Comic Sans MS" panose="030F0702030302020204" pitchFamily="66" charset="0"/>
              </a:rPr>
              <a:t>zwei Schul- bzw. OGS-Hunde </a:t>
            </a:r>
            <a:r>
              <a:rPr lang="de-DE" sz="2000" dirty="0" smtClean="0">
                <a:solidFill>
                  <a:srgbClr val="00B050"/>
                </a:solidFill>
                <a:latin typeface="Comic Sans MS" panose="030F0702030302020204" pitchFamily="66" charset="0"/>
              </a:rPr>
              <a:t>Jahreszeitensingen </a:t>
            </a:r>
            <a:r>
              <a:rPr lang="de-DE" sz="2000" dirty="0">
                <a:solidFill>
                  <a:srgbClr val="00B050"/>
                </a:solidFill>
                <a:latin typeface="Comic Sans MS" panose="030F0702030302020204" pitchFamily="66" charset="0"/>
              </a:rPr>
              <a:t>der ganzen Schulgemeinschaft vor den Ferien</a:t>
            </a:r>
          </a:p>
          <a:p>
            <a:pPr>
              <a:lnSpc>
                <a:spcPct val="150000"/>
              </a:lnSpc>
              <a:spcBef>
                <a:spcPts val="600"/>
              </a:spcBef>
            </a:pPr>
            <a:r>
              <a:rPr lang="de-DE" sz="2000" dirty="0">
                <a:solidFill>
                  <a:srgbClr val="00B050"/>
                </a:solidFill>
                <a:latin typeface="Comic Sans MS" panose="030F0702030302020204" pitchFamily="66" charset="0"/>
              </a:rPr>
              <a:t>Schulfeste, St. Martin, Nikolaus, Karneval</a:t>
            </a:r>
          </a:p>
          <a:p>
            <a:pPr>
              <a:lnSpc>
                <a:spcPct val="150000"/>
              </a:lnSpc>
              <a:spcBef>
                <a:spcPts val="600"/>
              </a:spcBef>
            </a:pPr>
            <a:r>
              <a:rPr lang="de-DE" sz="2000" dirty="0">
                <a:solidFill>
                  <a:srgbClr val="00B050"/>
                </a:solidFill>
                <a:latin typeface="Comic Sans MS" panose="030F0702030302020204" pitchFamily="66" charset="0"/>
              </a:rPr>
              <a:t>SV-Sitzungen (geleitet durch Frau Schuster und Herr Knab)</a:t>
            </a:r>
          </a:p>
          <a:p>
            <a:pPr>
              <a:lnSpc>
                <a:spcPct val="150000"/>
              </a:lnSpc>
              <a:spcBef>
                <a:spcPts val="600"/>
              </a:spcBef>
            </a:pPr>
            <a:r>
              <a:rPr lang="de-DE" sz="2000" dirty="0">
                <a:solidFill>
                  <a:srgbClr val="00B050"/>
                </a:solidFill>
                <a:latin typeface="Comic Sans MS" panose="030F0702030302020204" pitchFamily="66" charset="0"/>
              </a:rPr>
              <a:t>regelmäßiger Klassenrat in allen Klassen</a:t>
            </a:r>
          </a:p>
          <a:p>
            <a:pPr>
              <a:lnSpc>
                <a:spcPct val="150000"/>
              </a:lnSpc>
              <a:spcBef>
                <a:spcPts val="600"/>
              </a:spcBef>
            </a:pPr>
            <a:r>
              <a:rPr lang="de-DE" sz="2000" dirty="0">
                <a:solidFill>
                  <a:srgbClr val="00B050"/>
                </a:solidFill>
                <a:latin typeface="Comic Sans MS" panose="030F0702030302020204" pitchFamily="66" charset="0"/>
              </a:rPr>
              <a:t>Bewegungsbaustelle während der Lernzeit (wenn personell möglich)</a:t>
            </a:r>
          </a:p>
          <a:p>
            <a:pPr>
              <a:lnSpc>
                <a:spcPct val="150000"/>
              </a:lnSpc>
              <a:spcBef>
                <a:spcPts val="600"/>
              </a:spcBef>
            </a:pPr>
            <a:r>
              <a:rPr lang="de-DE" sz="2000" dirty="0">
                <a:solidFill>
                  <a:srgbClr val="00B050"/>
                </a:solidFill>
                <a:latin typeface="Comic Sans MS" panose="030F0702030302020204" pitchFamily="66" charset="0"/>
              </a:rPr>
              <a:t>Offener Anfang von 8.00 – 8.15 Uhr zum Ankommen</a:t>
            </a:r>
          </a:p>
        </p:txBody>
      </p:sp>
    </p:spTree>
    <p:extLst>
      <p:ext uri="{BB962C8B-B14F-4D97-AF65-F5344CB8AC3E}">
        <p14:creationId xmlns:p14="http://schemas.microsoft.com/office/powerpoint/2010/main" val="2791886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43000" y="609600"/>
            <a:ext cx="9875520" cy="1088571"/>
          </a:xfrm>
          <a:solidFill>
            <a:srgbClr val="FFFF99"/>
          </a:solidFill>
        </p:spPr>
        <p:txBody>
          <a:bodyPr/>
          <a:lstStyle/>
          <a:p>
            <a:pPr algn="ctr"/>
            <a:r>
              <a:rPr lang="de-DE" dirty="0">
                <a:solidFill>
                  <a:srgbClr val="00B050"/>
                </a:solidFill>
                <a:latin typeface="Comic Sans MS" panose="030F0702030302020204" pitchFamily="66" charset="0"/>
              </a:rPr>
              <a:t>Unterricht in der Klasse 1</a:t>
            </a:r>
          </a:p>
        </p:txBody>
      </p:sp>
      <p:sp>
        <p:nvSpPr>
          <p:cNvPr id="3" name="Inhaltsplatzhalter 2"/>
          <p:cNvSpPr>
            <a:spLocks noGrp="1"/>
          </p:cNvSpPr>
          <p:nvPr>
            <p:ph idx="1"/>
          </p:nvPr>
        </p:nvSpPr>
        <p:spPr>
          <a:xfrm>
            <a:off x="1143000" y="1884784"/>
            <a:ext cx="9872871" cy="4211216"/>
          </a:xfrm>
          <a:solidFill>
            <a:srgbClr val="FFFF99"/>
          </a:solidFill>
        </p:spPr>
        <p:txBody>
          <a:bodyPr>
            <a:normAutofit fontScale="92500" lnSpcReduction="20000"/>
          </a:bodyPr>
          <a:lstStyle/>
          <a:p>
            <a:pPr>
              <a:lnSpc>
                <a:spcPct val="150000"/>
              </a:lnSpc>
              <a:spcBef>
                <a:spcPts val="600"/>
              </a:spcBef>
            </a:pPr>
            <a:r>
              <a:rPr lang="de-DE" sz="2000" dirty="0">
                <a:solidFill>
                  <a:srgbClr val="00B050"/>
                </a:solidFill>
                <a:latin typeface="Comic Sans MS" panose="030F0702030302020204" pitchFamily="66" charset="0"/>
              </a:rPr>
              <a:t>Die ersten Klassen haben 21 Stunden Unterricht in der Woche. Die meisten Stunden werden von der Klassenlehrer*in unterrichtet. </a:t>
            </a:r>
          </a:p>
          <a:p>
            <a:pPr>
              <a:lnSpc>
                <a:spcPct val="150000"/>
              </a:lnSpc>
              <a:spcBef>
                <a:spcPts val="600"/>
              </a:spcBef>
            </a:pPr>
            <a:r>
              <a:rPr lang="de-DE" sz="2000" dirty="0">
                <a:solidFill>
                  <a:srgbClr val="00B050"/>
                </a:solidFill>
                <a:latin typeface="Comic Sans MS" panose="030F0702030302020204" pitchFamily="66" charset="0"/>
              </a:rPr>
              <a:t>Die Sonderpädagogin und die Schulsozialpädagogin sind in einigen Stunden im Unterricht dabei und unterstützen die Klassenlehrer*in im Team-</a:t>
            </a:r>
            <a:r>
              <a:rPr lang="de-DE" sz="2000" dirty="0" err="1">
                <a:solidFill>
                  <a:srgbClr val="00B050"/>
                </a:solidFill>
                <a:latin typeface="Comic Sans MS" panose="030F0702030302020204" pitchFamily="66" charset="0"/>
              </a:rPr>
              <a:t>teaching</a:t>
            </a:r>
            <a:r>
              <a:rPr lang="de-DE" sz="2000" dirty="0">
                <a:solidFill>
                  <a:srgbClr val="00B050"/>
                </a:solidFill>
                <a:latin typeface="Comic Sans MS" panose="030F0702030302020204" pitchFamily="66" charset="0"/>
              </a:rPr>
              <a:t>. </a:t>
            </a:r>
          </a:p>
          <a:p>
            <a:pPr>
              <a:lnSpc>
                <a:spcPct val="150000"/>
              </a:lnSpc>
              <a:spcBef>
                <a:spcPts val="600"/>
              </a:spcBef>
            </a:pPr>
            <a:r>
              <a:rPr lang="de-DE" sz="2000" dirty="0">
                <a:solidFill>
                  <a:srgbClr val="00B050"/>
                </a:solidFill>
                <a:latin typeface="Comic Sans MS" panose="030F0702030302020204" pitchFamily="66" charset="0"/>
              </a:rPr>
              <a:t>Auf dem Stundenplan stehen Mathematik, Deutsch, Sachunterricht, Kunst, Musik, Sport, Religion und Wochenplanstunden. Der Schwimmunterricht findet an unserer Schule in der dritten Klasse statt. </a:t>
            </a:r>
          </a:p>
          <a:p>
            <a:pPr>
              <a:lnSpc>
                <a:spcPct val="150000"/>
              </a:lnSpc>
              <a:spcBef>
                <a:spcPts val="600"/>
              </a:spcBef>
            </a:pPr>
            <a:r>
              <a:rPr lang="de-DE" sz="2000" dirty="0" smtClean="0">
                <a:solidFill>
                  <a:srgbClr val="00B050"/>
                </a:solidFill>
                <a:latin typeface="Comic Sans MS" panose="030F0702030302020204" pitchFamily="66" charset="0"/>
              </a:rPr>
              <a:t>Die Teilnahme am </a:t>
            </a:r>
            <a:r>
              <a:rPr lang="de-DE" sz="2000" dirty="0">
                <a:solidFill>
                  <a:srgbClr val="00B050"/>
                </a:solidFill>
                <a:latin typeface="Comic Sans MS" panose="030F0702030302020204" pitchFamily="66" charset="0"/>
              </a:rPr>
              <a:t>herkunftssprachliche Unterricht in Russisch und Türkisch </a:t>
            </a:r>
            <a:r>
              <a:rPr lang="de-DE" sz="2000" dirty="0" smtClean="0">
                <a:solidFill>
                  <a:srgbClr val="00B050"/>
                </a:solidFill>
                <a:latin typeface="Comic Sans MS" panose="030F0702030302020204" pitchFamily="66" charset="0"/>
              </a:rPr>
              <a:t>findet </a:t>
            </a:r>
            <a:r>
              <a:rPr lang="de-DE" sz="2000" dirty="0">
                <a:solidFill>
                  <a:srgbClr val="00B050"/>
                </a:solidFill>
                <a:latin typeface="Comic Sans MS" panose="030F0702030302020204" pitchFamily="66" charset="0"/>
              </a:rPr>
              <a:t>nach separater Anmeldung </a:t>
            </a:r>
            <a:r>
              <a:rPr lang="de-DE" sz="2000" dirty="0" smtClean="0">
                <a:solidFill>
                  <a:srgbClr val="00B050"/>
                </a:solidFill>
                <a:latin typeface="Comic Sans MS" panose="030F0702030302020204" pitchFamily="66" charset="0"/>
              </a:rPr>
              <a:t>statt. </a:t>
            </a:r>
            <a:r>
              <a:rPr lang="de-DE" sz="2000" dirty="0">
                <a:solidFill>
                  <a:srgbClr val="00B050"/>
                </a:solidFill>
                <a:latin typeface="Comic Sans MS" panose="030F0702030302020204" pitchFamily="66" charset="0"/>
              </a:rPr>
              <a:t>Der Unterricht findet nach dem Regelunterricht statt.</a:t>
            </a:r>
            <a:endParaRPr lang="de-DE" sz="2000" dirty="0">
              <a:solidFill>
                <a:srgbClr val="00B050"/>
              </a:solidFill>
            </a:endParaRPr>
          </a:p>
        </p:txBody>
      </p:sp>
    </p:spTree>
    <p:extLst>
      <p:ext uri="{BB962C8B-B14F-4D97-AF65-F5344CB8AC3E}">
        <p14:creationId xmlns:p14="http://schemas.microsoft.com/office/powerpoint/2010/main" val="3885875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13988" y="324375"/>
            <a:ext cx="9964023" cy="1088571"/>
          </a:xfrm>
          <a:solidFill>
            <a:srgbClr val="FFFF99"/>
          </a:solidFill>
        </p:spPr>
        <p:txBody>
          <a:bodyPr/>
          <a:lstStyle/>
          <a:p>
            <a:pPr algn="ctr"/>
            <a:r>
              <a:rPr lang="de-DE" dirty="0">
                <a:solidFill>
                  <a:srgbClr val="00B050"/>
                </a:solidFill>
                <a:latin typeface="Comic Sans MS" panose="030F0702030302020204" pitchFamily="66" charset="0"/>
              </a:rPr>
              <a:t>Unterricht in der Klasse 1</a:t>
            </a:r>
          </a:p>
        </p:txBody>
      </p:sp>
      <p:sp>
        <p:nvSpPr>
          <p:cNvPr id="3" name="Inhaltsplatzhalter 2"/>
          <p:cNvSpPr>
            <a:spLocks noGrp="1"/>
          </p:cNvSpPr>
          <p:nvPr>
            <p:ph idx="1"/>
          </p:nvPr>
        </p:nvSpPr>
        <p:spPr>
          <a:xfrm>
            <a:off x="1113987" y="1490501"/>
            <a:ext cx="9964024" cy="5043124"/>
          </a:xfrm>
          <a:solidFill>
            <a:srgbClr val="FFFF99"/>
          </a:solidFill>
        </p:spPr>
        <p:txBody>
          <a:bodyPr>
            <a:normAutofit/>
          </a:bodyPr>
          <a:lstStyle/>
          <a:p>
            <a:pPr>
              <a:lnSpc>
                <a:spcPct val="150000"/>
              </a:lnSpc>
              <a:spcBef>
                <a:spcPts val="600"/>
              </a:spcBef>
            </a:pPr>
            <a:r>
              <a:rPr lang="de-DE" sz="2000" dirty="0">
                <a:solidFill>
                  <a:srgbClr val="00B050"/>
                </a:solidFill>
                <a:latin typeface="Comic Sans MS" panose="030F0702030302020204" pitchFamily="66" charset="0"/>
              </a:rPr>
              <a:t>Wir arbeiten im Unterricht sowohl mit dem Wochenplan als auch mit Arbeitsheften. Außerdem hat jedes Kind einen Zugang zur Anton App (</a:t>
            </a:r>
            <a:r>
              <a:rPr lang="de-DE" sz="2000" dirty="0" err="1">
                <a:solidFill>
                  <a:srgbClr val="00B050"/>
                </a:solidFill>
                <a:latin typeface="Comic Sans MS" panose="030F0702030302020204" pitchFamily="66" charset="0"/>
              </a:rPr>
              <a:t>Lernapp</a:t>
            </a:r>
            <a:r>
              <a:rPr lang="de-DE" sz="2000" dirty="0">
                <a:solidFill>
                  <a:srgbClr val="00B050"/>
                </a:solidFill>
                <a:latin typeface="Comic Sans MS" panose="030F0702030302020204" pitchFamily="66" charset="0"/>
              </a:rPr>
              <a:t>).</a:t>
            </a:r>
          </a:p>
          <a:p>
            <a:pPr>
              <a:lnSpc>
                <a:spcPct val="150000"/>
              </a:lnSpc>
              <a:spcBef>
                <a:spcPts val="600"/>
              </a:spcBef>
            </a:pPr>
            <a:r>
              <a:rPr lang="de-DE" sz="2000" dirty="0">
                <a:solidFill>
                  <a:srgbClr val="00B050"/>
                </a:solidFill>
                <a:latin typeface="Comic Sans MS" panose="030F0702030302020204" pitchFamily="66" charset="0"/>
              </a:rPr>
              <a:t>Deutsch: Tinto / Grundschrift</a:t>
            </a:r>
          </a:p>
          <a:p>
            <a:pPr>
              <a:lnSpc>
                <a:spcPct val="150000"/>
              </a:lnSpc>
              <a:spcBef>
                <a:spcPts val="600"/>
              </a:spcBef>
            </a:pPr>
            <a:r>
              <a:rPr lang="de-DE" sz="2000" dirty="0">
                <a:solidFill>
                  <a:srgbClr val="00B050"/>
                </a:solidFill>
                <a:latin typeface="Comic Sans MS" panose="030F0702030302020204" pitchFamily="66" charset="0"/>
              </a:rPr>
              <a:t>Mathe: Nase vorn</a:t>
            </a:r>
          </a:p>
          <a:p>
            <a:pPr>
              <a:lnSpc>
                <a:spcPct val="150000"/>
              </a:lnSpc>
              <a:spcBef>
                <a:spcPts val="600"/>
              </a:spcBef>
            </a:pPr>
            <a:r>
              <a:rPr lang="de-DE" sz="2000" dirty="0">
                <a:solidFill>
                  <a:srgbClr val="00B050"/>
                </a:solidFill>
                <a:latin typeface="Comic Sans MS" panose="030F0702030302020204" pitchFamily="66" charset="0"/>
              </a:rPr>
              <a:t>In jeder Klasse sind Freiarbeitsmaterialien und iPads vorhanden, die die Kinder während des Wochenplans, im offenen Anfang oder in Arbeitsphasen nutzen können. </a:t>
            </a:r>
          </a:p>
          <a:p>
            <a:pPr>
              <a:lnSpc>
                <a:spcPct val="150000"/>
              </a:lnSpc>
              <a:spcBef>
                <a:spcPts val="600"/>
              </a:spcBef>
            </a:pPr>
            <a:r>
              <a:rPr lang="de-DE" sz="2000" dirty="0">
                <a:solidFill>
                  <a:srgbClr val="00B050"/>
                </a:solidFill>
                <a:latin typeface="Comic Sans MS" panose="030F0702030302020204" pitchFamily="66" charset="0"/>
              </a:rPr>
              <a:t>Jede Klasse verfügt über einen großen Lerntisch, an dem gemeinsam gearbeitet werden kann. </a:t>
            </a:r>
          </a:p>
          <a:p>
            <a:pPr>
              <a:lnSpc>
                <a:spcPct val="150000"/>
              </a:lnSpc>
              <a:spcBef>
                <a:spcPts val="600"/>
              </a:spcBef>
            </a:pPr>
            <a:endParaRPr lang="de-DE" sz="2000" dirty="0">
              <a:solidFill>
                <a:srgbClr val="00B050"/>
              </a:solidFill>
              <a:latin typeface="Comic Sans MS" panose="030F0702030302020204" pitchFamily="66" charset="0"/>
            </a:endParaRPr>
          </a:p>
          <a:p>
            <a:pPr>
              <a:lnSpc>
                <a:spcPct val="150000"/>
              </a:lnSpc>
              <a:spcBef>
                <a:spcPts val="600"/>
              </a:spcBef>
            </a:pPr>
            <a:endParaRPr lang="de-DE" sz="2000" dirty="0">
              <a:solidFill>
                <a:srgbClr val="00B050"/>
              </a:solidFill>
              <a:latin typeface="Comic Sans MS" panose="030F0702030302020204" pitchFamily="66" charset="0"/>
            </a:endParaRPr>
          </a:p>
          <a:p>
            <a:pPr>
              <a:lnSpc>
                <a:spcPct val="150000"/>
              </a:lnSpc>
              <a:spcBef>
                <a:spcPts val="600"/>
              </a:spcBef>
            </a:pPr>
            <a:endParaRPr lang="de-DE" sz="2000" dirty="0">
              <a:solidFill>
                <a:srgbClr val="00B050"/>
              </a:solidFill>
              <a:latin typeface="Comic Sans MS" panose="030F0702030302020204" pitchFamily="66" charset="0"/>
            </a:endParaRPr>
          </a:p>
          <a:p>
            <a:pPr>
              <a:lnSpc>
                <a:spcPct val="150000"/>
              </a:lnSpc>
              <a:spcBef>
                <a:spcPts val="600"/>
              </a:spcBef>
            </a:pPr>
            <a:endParaRPr lang="de-DE" sz="2000" dirty="0">
              <a:solidFill>
                <a:srgbClr val="00B050"/>
              </a:solidFill>
              <a:latin typeface="Comic Sans MS" panose="030F0702030302020204" pitchFamily="66" charset="0"/>
            </a:endParaRPr>
          </a:p>
        </p:txBody>
      </p:sp>
    </p:spTree>
    <p:extLst>
      <p:ext uri="{BB962C8B-B14F-4D97-AF65-F5344CB8AC3E}">
        <p14:creationId xmlns:p14="http://schemas.microsoft.com/office/powerpoint/2010/main" val="2123727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3949" y="449730"/>
            <a:ext cx="11425804" cy="780661"/>
          </a:xfrm>
          <a:solidFill>
            <a:srgbClr val="FFFF99"/>
          </a:solidFill>
        </p:spPr>
        <p:txBody>
          <a:bodyPr>
            <a:normAutofit/>
          </a:bodyPr>
          <a:lstStyle/>
          <a:p>
            <a:pPr algn="ctr"/>
            <a:r>
              <a:rPr lang="de-DE" sz="3600" dirty="0">
                <a:solidFill>
                  <a:srgbClr val="00B050"/>
                </a:solidFill>
                <a:latin typeface="Comic Sans MS" panose="030F0702030302020204" pitchFamily="66" charset="0"/>
              </a:rPr>
              <a:t>Die wichtigsten Daten zur Schulanmeldung</a:t>
            </a:r>
          </a:p>
        </p:txBody>
      </p:sp>
      <p:sp>
        <p:nvSpPr>
          <p:cNvPr id="3" name="Inhaltsplatzhalter 2"/>
          <p:cNvSpPr>
            <a:spLocks noGrp="1"/>
          </p:cNvSpPr>
          <p:nvPr>
            <p:ph idx="1"/>
          </p:nvPr>
        </p:nvSpPr>
        <p:spPr>
          <a:xfrm>
            <a:off x="343949" y="1325461"/>
            <a:ext cx="11425805" cy="5184396"/>
          </a:xfrm>
          <a:solidFill>
            <a:srgbClr val="FFFF99"/>
          </a:solidFill>
        </p:spPr>
        <p:txBody>
          <a:bodyPr>
            <a:normAutofit fontScale="92500"/>
          </a:bodyPr>
          <a:lstStyle/>
          <a:p>
            <a:pPr>
              <a:lnSpc>
                <a:spcPct val="150000"/>
              </a:lnSpc>
              <a:spcBef>
                <a:spcPts val="600"/>
              </a:spcBef>
            </a:pPr>
            <a:r>
              <a:rPr lang="de-DE" sz="2100" dirty="0">
                <a:solidFill>
                  <a:srgbClr val="00B050"/>
                </a:solidFill>
                <a:latin typeface="Comic Sans MS" panose="030F0702030302020204" pitchFamily="66" charset="0"/>
              </a:rPr>
              <a:t>Sie  können Ihr Kind an unserer Schule an folgenden Tagen anmelden:</a:t>
            </a:r>
          </a:p>
          <a:p>
            <a:pPr>
              <a:lnSpc>
                <a:spcPct val="150000"/>
              </a:lnSpc>
              <a:spcBef>
                <a:spcPts val="600"/>
              </a:spcBef>
              <a:buFont typeface="Wingdings" panose="05000000000000000000" pitchFamily="2" charset="2"/>
              <a:buChar char="Ø"/>
            </a:pPr>
            <a:r>
              <a:rPr lang="de-DE" sz="2100" dirty="0">
                <a:solidFill>
                  <a:srgbClr val="00B050"/>
                </a:solidFill>
                <a:latin typeface="Comic Sans MS" panose="030F0702030302020204" pitchFamily="66" charset="0"/>
              </a:rPr>
              <a:t>Montag, 04.11.2024</a:t>
            </a:r>
          </a:p>
          <a:p>
            <a:pPr>
              <a:lnSpc>
                <a:spcPct val="150000"/>
              </a:lnSpc>
              <a:spcBef>
                <a:spcPts val="600"/>
              </a:spcBef>
              <a:buFont typeface="Wingdings" panose="05000000000000000000" pitchFamily="2" charset="2"/>
              <a:buChar char="Ø"/>
            </a:pPr>
            <a:r>
              <a:rPr lang="de-DE" sz="2100" dirty="0">
                <a:solidFill>
                  <a:srgbClr val="00B050"/>
                </a:solidFill>
                <a:latin typeface="Comic Sans MS" panose="030F0702030302020204" pitchFamily="66" charset="0"/>
              </a:rPr>
              <a:t>Dienstag, 05.11.2024, </a:t>
            </a:r>
          </a:p>
          <a:p>
            <a:pPr>
              <a:lnSpc>
                <a:spcPct val="150000"/>
              </a:lnSpc>
              <a:spcBef>
                <a:spcPts val="600"/>
              </a:spcBef>
              <a:buFont typeface="Wingdings" panose="05000000000000000000" pitchFamily="2" charset="2"/>
              <a:buChar char="Ø"/>
            </a:pPr>
            <a:r>
              <a:rPr lang="de-DE" sz="2100" dirty="0">
                <a:solidFill>
                  <a:srgbClr val="00B050"/>
                </a:solidFill>
                <a:latin typeface="Comic Sans MS" panose="030F0702030302020204" pitchFamily="66" charset="0"/>
              </a:rPr>
              <a:t>Donnerstag, 07.11.2024.</a:t>
            </a:r>
          </a:p>
          <a:p>
            <a:pPr>
              <a:lnSpc>
                <a:spcPct val="150000"/>
              </a:lnSpc>
              <a:spcBef>
                <a:spcPts val="600"/>
              </a:spcBef>
            </a:pPr>
            <a:r>
              <a:rPr lang="de-DE" sz="2100" dirty="0">
                <a:solidFill>
                  <a:srgbClr val="00B050"/>
                </a:solidFill>
                <a:latin typeface="Comic Sans MS" panose="030F0702030302020204" pitchFamily="66" charset="0"/>
              </a:rPr>
              <a:t>Sie können einen Anmeldetermin auf unserer Homepage </a:t>
            </a:r>
            <a:r>
              <a:rPr lang="de-DE" sz="2100" dirty="0">
                <a:solidFill>
                  <a:srgbClr val="00B050"/>
                </a:solidFill>
                <a:latin typeface="Comic Sans MS" panose="030F0702030302020204" pitchFamily="66" charset="0"/>
                <a:hlinkClick r:id="rId3"/>
              </a:rPr>
              <a:t>www.Peter-Lustig-Schule.de</a:t>
            </a:r>
            <a:r>
              <a:rPr lang="de-DE" sz="2100" dirty="0">
                <a:solidFill>
                  <a:srgbClr val="00B050"/>
                </a:solidFill>
                <a:latin typeface="Comic Sans MS" panose="030F0702030302020204" pitchFamily="66" charset="0"/>
              </a:rPr>
              <a:t> vereinbaren.</a:t>
            </a:r>
          </a:p>
          <a:p>
            <a:pPr>
              <a:lnSpc>
                <a:spcPct val="150000"/>
              </a:lnSpc>
              <a:spcBef>
                <a:spcPts val="600"/>
              </a:spcBef>
            </a:pPr>
            <a:r>
              <a:rPr lang="de-DE" sz="2100" dirty="0">
                <a:solidFill>
                  <a:srgbClr val="00B050"/>
                </a:solidFill>
                <a:latin typeface="Comic Sans MS" panose="030F0702030302020204" pitchFamily="66" charset="0"/>
              </a:rPr>
              <a:t>Ihr Kind muss bei der Anmeldung dabei sein. </a:t>
            </a:r>
          </a:p>
          <a:p>
            <a:pPr>
              <a:lnSpc>
                <a:spcPct val="150000"/>
              </a:lnSpc>
              <a:spcBef>
                <a:spcPts val="600"/>
              </a:spcBef>
            </a:pPr>
            <a:r>
              <a:rPr lang="de-DE" sz="2100" dirty="0">
                <a:solidFill>
                  <a:srgbClr val="00B050"/>
                </a:solidFill>
                <a:latin typeface="Comic Sans MS" panose="030F0702030302020204" pitchFamily="66" charset="0"/>
              </a:rPr>
              <a:t>Für die Anmeldung haben  Sie einen Anmeldebogen der Stadt Köln erhalten, den Sie ausgefüllt zu Ihrem Anmeldetermin mitbringen müssen. Weitere Formulare, die Sie bitte ausgefüllt mitbringen,  finden Sie auf unserer Homepage. </a:t>
            </a:r>
          </a:p>
          <a:p>
            <a:pPr>
              <a:lnSpc>
                <a:spcPct val="150000"/>
              </a:lnSpc>
              <a:spcBef>
                <a:spcPts val="600"/>
              </a:spcBef>
            </a:pPr>
            <a:r>
              <a:rPr lang="de-DE" sz="2100" dirty="0">
                <a:solidFill>
                  <a:srgbClr val="00B050"/>
                </a:solidFill>
                <a:latin typeface="Comic Sans MS" panose="030F0702030302020204" pitchFamily="66" charset="0"/>
              </a:rPr>
              <a:t>Schulpflichtig sind alle Kinder, die bis zum 30.09.2025 sechs Jahre alt geworden sind. </a:t>
            </a:r>
          </a:p>
          <a:p>
            <a:endParaRPr lang="de-DE" sz="1800" dirty="0">
              <a:solidFill>
                <a:srgbClr val="00B050"/>
              </a:solidFill>
              <a:latin typeface="Comic Sans MS" panose="030F0702030302020204" pitchFamily="66" charset="0"/>
            </a:endParaRPr>
          </a:p>
          <a:p>
            <a:endParaRPr lang="de-DE" sz="2000" dirty="0">
              <a:solidFill>
                <a:srgbClr val="00B050"/>
              </a:solidFill>
            </a:endParaRPr>
          </a:p>
        </p:txBody>
      </p:sp>
    </p:spTree>
    <p:extLst>
      <p:ext uri="{BB962C8B-B14F-4D97-AF65-F5344CB8AC3E}">
        <p14:creationId xmlns:p14="http://schemas.microsoft.com/office/powerpoint/2010/main" val="771748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11726" y="234579"/>
            <a:ext cx="11123801" cy="678024"/>
          </a:xfrm>
          <a:solidFill>
            <a:srgbClr val="FFFF99"/>
          </a:solidFill>
        </p:spPr>
        <p:txBody>
          <a:bodyPr>
            <a:normAutofit/>
          </a:bodyPr>
          <a:lstStyle/>
          <a:p>
            <a:pPr algn="ctr"/>
            <a:r>
              <a:rPr lang="de-DE" sz="3600" dirty="0">
                <a:solidFill>
                  <a:srgbClr val="00B050"/>
                </a:solidFill>
                <a:latin typeface="Comic Sans MS" panose="030F0702030302020204" pitchFamily="66" charset="0"/>
              </a:rPr>
              <a:t>Das müssen Sie zur Anmeldung mitbringen:</a:t>
            </a:r>
          </a:p>
        </p:txBody>
      </p:sp>
      <p:sp>
        <p:nvSpPr>
          <p:cNvPr id="3" name="Inhaltsplatzhalter 2"/>
          <p:cNvSpPr>
            <a:spLocks noGrp="1"/>
          </p:cNvSpPr>
          <p:nvPr>
            <p:ph idx="1"/>
          </p:nvPr>
        </p:nvSpPr>
        <p:spPr>
          <a:xfrm>
            <a:off x="511728" y="981512"/>
            <a:ext cx="11123802" cy="5574797"/>
          </a:xfrm>
          <a:solidFill>
            <a:srgbClr val="FFFF99"/>
          </a:solidFill>
        </p:spPr>
        <p:txBody>
          <a:bodyPr>
            <a:normAutofit fontScale="55000" lnSpcReduction="20000"/>
          </a:bodyPr>
          <a:lstStyle/>
          <a:p>
            <a:pPr>
              <a:lnSpc>
                <a:spcPct val="150000"/>
              </a:lnSpc>
              <a:spcBef>
                <a:spcPts val="600"/>
              </a:spcBef>
            </a:pPr>
            <a:r>
              <a:rPr lang="de-DE" sz="3500" dirty="0">
                <a:solidFill>
                  <a:srgbClr val="00B050"/>
                </a:solidFill>
                <a:latin typeface="Comic Sans MS" panose="030F0702030302020204" pitchFamily="66" charset="0"/>
              </a:rPr>
              <a:t>Folgende Unterlagen bringen Sie bitte  zum Termin mit:</a:t>
            </a:r>
          </a:p>
          <a:p>
            <a:pPr>
              <a:lnSpc>
                <a:spcPct val="150000"/>
              </a:lnSpc>
              <a:spcBef>
                <a:spcPts val="600"/>
              </a:spcBef>
            </a:pPr>
            <a:r>
              <a:rPr lang="de-DE" sz="3500" dirty="0">
                <a:solidFill>
                  <a:srgbClr val="00B050"/>
                </a:solidFill>
                <a:latin typeface="Comic Sans MS" panose="030F0702030302020204" pitchFamily="66" charset="0"/>
              </a:rPr>
              <a:t>das ausgefüllte Anmeldeformular  (Rückseite des Schreibens der Stadt Köln). </a:t>
            </a:r>
            <a:r>
              <a:rPr lang="de-DE" sz="3500" u="sng" dirty="0">
                <a:solidFill>
                  <a:srgbClr val="00B050"/>
                </a:solidFill>
                <a:latin typeface="Comic Sans MS" panose="030F0702030302020204" pitchFamily="66" charset="0"/>
              </a:rPr>
              <a:t>Bei gemeinsamen Sorgerecht muss das Formular von beiden Erziehungsberechtigten unterschrieben sein.</a:t>
            </a:r>
          </a:p>
          <a:p>
            <a:pPr marL="45720" indent="0">
              <a:lnSpc>
                <a:spcPct val="150000"/>
              </a:lnSpc>
              <a:spcBef>
                <a:spcPts val="600"/>
              </a:spcBef>
              <a:buNone/>
            </a:pPr>
            <a:r>
              <a:rPr lang="de-DE" sz="3500" dirty="0">
                <a:solidFill>
                  <a:srgbClr val="00B050"/>
                </a:solidFill>
                <a:latin typeface="Comic Sans MS" panose="030F0702030302020204" pitchFamily="66" charset="0"/>
              </a:rPr>
              <a:t>  Bei alleinigem Sorgerecht benötigen wir eine Bescheinigung vom Jugendamt. </a:t>
            </a:r>
          </a:p>
          <a:p>
            <a:pPr>
              <a:lnSpc>
                <a:spcPct val="150000"/>
              </a:lnSpc>
              <a:spcBef>
                <a:spcPts val="600"/>
              </a:spcBef>
            </a:pPr>
            <a:r>
              <a:rPr lang="de-DE" sz="3500" dirty="0">
                <a:solidFill>
                  <a:srgbClr val="00B050"/>
                </a:solidFill>
                <a:latin typeface="Comic Sans MS" panose="030F0702030302020204" pitchFamily="66" charset="0"/>
              </a:rPr>
              <a:t>Ihren Personalausweis oder  Reisepass.</a:t>
            </a:r>
          </a:p>
          <a:p>
            <a:pPr>
              <a:lnSpc>
                <a:spcPct val="150000"/>
              </a:lnSpc>
              <a:spcBef>
                <a:spcPts val="600"/>
              </a:spcBef>
            </a:pPr>
            <a:r>
              <a:rPr lang="de-DE" sz="3500" dirty="0">
                <a:solidFill>
                  <a:srgbClr val="00B050"/>
                </a:solidFill>
                <a:latin typeface="Comic Sans MS" panose="030F0702030302020204" pitchFamily="66" charset="0"/>
              </a:rPr>
              <a:t>die Geburtsurkunde Ihres Kindes</a:t>
            </a:r>
          </a:p>
          <a:p>
            <a:pPr>
              <a:lnSpc>
                <a:spcPct val="150000"/>
              </a:lnSpc>
              <a:spcBef>
                <a:spcPts val="600"/>
              </a:spcBef>
            </a:pPr>
            <a:r>
              <a:rPr lang="de-DE" sz="3500" dirty="0">
                <a:solidFill>
                  <a:srgbClr val="00B050"/>
                </a:solidFill>
                <a:latin typeface="Comic Sans MS" panose="030F0702030302020204" pitchFamily="66" charset="0"/>
              </a:rPr>
              <a:t>den Impfausweis Ihres Kindes bzw. den Nachweise des Masernschutzes</a:t>
            </a:r>
          </a:p>
          <a:p>
            <a:pPr>
              <a:lnSpc>
                <a:spcPct val="150000"/>
              </a:lnSpc>
              <a:spcBef>
                <a:spcPts val="600"/>
              </a:spcBef>
            </a:pPr>
            <a:r>
              <a:rPr lang="de-DE" sz="3500" dirty="0">
                <a:solidFill>
                  <a:srgbClr val="00B050"/>
                </a:solidFill>
                <a:latin typeface="Comic Sans MS" panose="030F0702030302020204" pitchFamily="66" charset="0"/>
              </a:rPr>
              <a:t>Formulare von unserer Homepage: www. Peter-Lustig-Schule.de</a:t>
            </a:r>
          </a:p>
          <a:p>
            <a:pPr marL="45720" indent="0">
              <a:lnSpc>
                <a:spcPct val="150000"/>
              </a:lnSpc>
              <a:spcBef>
                <a:spcPts val="600"/>
              </a:spcBef>
              <a:buNone/>
            </a:pPr>
            <a:r>
              <a:rPr lang="de-DE" sz="3500" dirty="0">
                <a:solidFill>
                  <a:srgbClr val="00B050"/>
                </a:solidFill>
                <a:latin typeface="Comic Sans MS" panose="030F0702030302020204" pitchFamily="66" charset="0"/>
              </a:rPr>
              <a:t>Sollten Sie Interesse an einem Platz in der Ganztagsbetreuung haben, füllen Sie ebenfalls die Voranmeldung für die OGS aus. </a:t>
            </a:r>
          </a:p>
          <a:p>
            <a:pPr marL="45720" indent="0">
              <a:lnSpc>
                <a:spcPct val="150000"/>
              </a:lnSpc>
              <a:spcBef>
                <a:spcPts val="600"/>
              </a:spcBef>
              <a:buNone/>
            </a:pPr>
            <a:r>
              <a:rPr lang="de-DE" sz="3500" dirty="0">
                <a:solidFill>
                  <a:srgbClr val="00B050"/>
                </a:solidFill>
                <a:latin typeface="Comic Sans MS" panose="030F0702030302020204" pitchFamily="66" charset="0"/>
              </a:rPr>
              <a:t>Damit möglichst wenige schulfremde Personen auf dem Schulgelände sind, sollte möglichst </a:t>
            </a:r>
            <a:r>
              <a:rPr lang="de-DE" sz="3500" u="sng" dirty="0">
                <a:solidFill>
                  <a:srgbClr val="00B050"/>
                </a:solidFill>
                <a:latin typeface="Comic Sans MS" panose="030F0702030302020204" pitchFamily="66" charset="0"/>
              </a:rPr>
              <a:t>nur ein Erziehungsberechtigter mit dem Kind </a:t>
            </a:r>
            <a:r>
              <a:rPr lang="de-DE" sz="3500" dirty="0">
                <a:solidFill>
                  <a:srgbClr val="00B050"/>
                </a:solidFill>
                <a:latin typeface="Comic Sans MS" panose="030F0702030302020204" pitchFamily="66" charset="0"/>
              </a:rPr>
              <a:t>zur Anmeldung kommen. </a:t>
            </a:r>
          </a:p>
          <a:p>
            <a:pPr marL="45720" indent="0">
              <a:buNone/>
            </a:pPr>
            <a:endParaRPr lang="de-DE" sz="3500" dirty="0">
              <a:solidFill>
                <a:srgbClr val="00B050"/>
              </a:solidFill>
            </a:endParaRPr>
          </a:p>
          <a:p>
            <a:pPr marL="45720" indent="0">
              <a:buNone/>
            </a:pPr>
            <a:endParaRPr lang="de-DE" sz="2000" dirty="0">
              <a:solidFill>
                <a:srgbClr val="00B050"/>
              </a:solidFill>
            </a:endParaRPr>
          </a:p>
        </p:txBody>
      </p:sp>
    </p:spTree>
    <p:extLst>
      <p:ext uri="{BB962C8B-B14F-4D97-AF65-F5344CB8AC3E}">
        <p14:creationId xmlns:p14="http://schemas.microsoft.com/office/powerpoint/2010/main" val="4033104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76837" y="346229"/>
            <a:ext cx="11585196" cy="1225119"/>
          </a:xfrm>
          <a:solidFill>
            <a:srgbClr val="FFFF99"/>
          </a:solidFill>
        </p:spPr>
        <p:txBody>
          <a:bodyPr>
            <a:normAutofit/>
          </a:bodyPr>
          <a:lstStyle/>
          <a:p>
            <a:pPr algn="ctr"/>
            <a:r>
              <a:rPr lang="de-DE" sz="3600" dirty="0">
                <a:solidFill>
                  <a:srgbClr val="00B050"/>
                </a:solidFill>
                <a:latin typeface="Comic Sans MS" panose="030F0702030302020204" pitchFamily="66" charset="0"/>
              </a:rPr>
              <a:t>Kann-Kinder, Rückstellungen, Kinder mit Förderbedarf</a:t>
            </a:r>
          </a:p>
        </p:txBody>
      </p:sp>
      <p:sp>
        <p:nvSpPr>
          <p:cNvPr id="3" name="Inhaltsplatzhalter 2"/>
          <p:cNvSpPr>
            <a:spLocks noGrp="1"/>
          </p:cNvSpPr>
          <p:nvPr>
            <p:ph idx="1"/>
          </p:nvPr>
        </p:nvSpPr>
        <p:spPr>
          <a:xfrm>
            <a:off x="276836" y="1634423"/>
            <a:ext cx="11585195" cy="4877348"/>
          </a:xfrm>
          <a:solidFill>
            <a:srgbClr val="FFFF99"/>
          </a:solidFill>
        </p:spPr>
        <p:txBody>
          <a:bodyPr>
            <a:noAutofit/>
          </a:bodyPr>
          <a:lstStyle/>
          <a:p>
            <a:pPr>
              <a:lnSpc>
                <a:spcPct val="150000"/>
              </a:lnSpc>
              <a:spcBef>
                <a:spcPts val="600"/>
              </a:spcBef>
            </a:pPr>
            <a:r>
              <a:rPr lang="de-DE" sz="1800" dirty="0">
                <a:solidFill>
                  <a:srgbClr val="00B050"/>
                </a:solidFill>
                <a:latin typeface="Comic Sans MS" panose="030F0702030302020204" pitchFamily="66" charset="0"/>
              </a:rPr>
              <a:t>Die Eltern von Kann-Kindern erhalten keine Benachrichtigung. Sie können Ihr Kind bei uns anmelden, über die  Aufnahme in der Schule entscheidet dann die Schulleitung gemeinsam mit der Schulärztin. </a:t>
            </a:r>
          </a:p>
          <a:p>
            <a:pPr>
              <a:lnSpc>
                <a:spcPct val="150000"/>
              </a:lnSpc>
              <a:spcBef>
                <a:spcPts val="600"/>
              </a:spcBef>
            </a:pPr>
            <a:r>
              <a:rPr lang="de-DE" sz="1800" dirty="0">
                <a:solidFill>
                  <a:srgbClr val="00B050"/>
                </a:solidFill>
                <a:latin typeface="Comic Sans MS" panose="030F0702030302020204" pitchFamily="66" charset="0"/>
              </a:rPr>
              <a:t>Wenn Sie Ihr Kind vom Schulbesuch zurückstellen lassen möchten, stellen Sie bitte bei der Schulanmeldung einen formlosen Antrag.  Bitte bringen Sie ärztliche bzw. fachtherapeutische Bescheinigungen mit, die die Zurückstellung befürworten. </a:t>
            </a:r>
          </a:p>
          <a:p>
            <a:pPr>
              <a:lnSpc>
                <a:spcPct val="150000"/>
              </a:lnSpc>
              <a:spcBef>
                <a:spcPts val="600"/>
              </a:spcBef>
            </a:pPr>
            <a:r>
              <a:rPr lang="de-DE" sz="1800" dirty="0">
                <a:solidFill>
                  <a:srgbClr val="00B050"/>
                </a:solidFill>
                <a:latin typeface="Comic Sans MS" panose="030F0702030302020204" pitchFamily="66" charset="0"/>
              </a:rPr>
              <a:t>Über die Rückstellung entscheidet die Schulleitung gemeinsam mit der Schulärztin. </a:t>
            </a:r>
          </a:p>
          <a:p>
            <a:pPr>
              <a:lnSpc>
                <a:spcPct val="150000"/>
              </a:lnSpc>
              <a:spcBef>
                <a:spcPts val="600"/>
              </a:spcBef>
            </a:pPr>
            <a:r>
              <a:rPr lang="de-DE" sz="1800" dirty="0">
                <a:solidFill>
                  <a:srgbClr val="00B050"/>
                </a:solidFill>
                <a:latin typeface="Comic Sans MS" panose="030F0702030302020204" pitchFamily="66" charset="0"/>
              </a:rPr>
              <a:t>Sollte Ihr Kind einen bekannten Förderbedarf haben, teilen Sie uns dies bitte bei der Anmeldung mit. Bringen Sie Therapieberichte, die Ihnen vorliegen, zum Anmeldetermin mit. </a:t>
            </a:r>
          </a:p>
          <a:p>
            <a:pPr>
              <a:lnSpc>
                <a:spcPct val="150000"/>
              </a:lnSpc>
              <a:spcBef>
                <a:spcPts val="600"/>
              </a:spcBef>
            </a:pPr>
            <a:r>
              <a:rPr lang="de-DE" sz="1800" dirty="0">
                <a:solidFill>
                  <a:srgbClr val="00B050"/>
                </a:solidFill>
                <a:latin typeface="Comic Sans MS" panose="030F0702030302020204" pitchFamily="66" charset="0"/>
              </a:rPr>
              <a:t>Auch wenn Sie unsicher sind, ob Ihr Kind spezielle Förderung benötigt, sprechen Sie uns gerne an.</a:t>
            </a:r>
          </a:p>
          <a:p>
            <a:pPr>
              <a:lnSpc>
                <a:spcPct val="150000"/>
              </a:lnSpc>
              <a:spcBef>
                <a:spcPts val="600"/>
              </a:spcBef>
            </a:pPr>
            <a:r>
              <a:rPr lang="de-DE" sz="1800" dirty="0">
                <a:solidFill>
                  <a:srgbClr val="00B050"/>
                </a:solidFill>
                <a:latin typeface="Comic Sans MS" panose="030F0702030302020204" pitchFamily="66" charset="0"/>
              </a:rPr>
              <a:t>Nur wenn wir alle Informationen erhalten, können wir gemeinsam mit Ihnen überlegen, wie wir Ihrem Kind den bestmöglichen Schulstart bieten können.    </a:t>
            </a:r>
            <a:endParaRPr lang="de-DE" sz="1800" dirty="0">
              <a:solidFill>
                <a:srgbClr val="00B050"/>
              </a:solidFill>
            </a:endParaRPr>
          </a:p>
        </p:txBody>
      </p:sp>
    </p:spTree>
    <p:extLst>
      <p:ext uri="{BB962C8B-B14F-4D97-AF65-F5344CB8AC3E}">
        <p14:creationId xmlns:p14="http://schemas.microsoft.com/office/powerpoint/2010/main" val="1198512831"/>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TM03457444[[fn=Fundament]]</Template>
  <TotalTime>0</TotalTime>
  <Words>941</Words>
  <Application>Microsoft Office PowerPoint</Application>
  <PresentationFormat>Breitbild</PresentationFormat>
  <Paragraphs>80</Paragraphs>
  <Slides>9</Slides>
  <Notes>5</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Calibri</vt:lpstr>
      <vt:lpstr>Comic Sans MS</vt:lpstr>
      <vt:lpstr>Corbel</vt:lpstr>
      <vt:lpstr>Wingdings</vt:lpstr>
      <vt:lpstr>Basis</vt:lpstr>
      <vt:lpstr>Einschulung im Schuljahr 2025/2026</vt:lpstr>
      <vt:lpstr>Unsere Schule (1)</vt:lpstr>
      <vt:lpstr>Unsere Schule (2)</vt:lpstr>
      <vt:lpstr>Unsere Schule (3)</vt:lpstr>
      <vt:lpstr>Unterricht in der Klasse 1</vt:lpstr>
      <vt:lpstr>Unterricht in der Klasse 1</vt:lpstr>
      <vt:lpstr>Die wichtigsten Daten zur Schulanmeldung</vt:lpstr>
      <vt:lpstr>Das müssen Sie zur Anmeldung mitbringen:</vt:lpstr>
      <vt:lpstr>Kann-Kinder, Rückstellungen, Kinder mit Förderbedarf</vt:lpstr>
    </vt:vector>
  </TitlesOfParts>
  <Company>Stadt Köln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Einschulung im Schuljahr 2021/2022</dc:title>
  <dc:creator>baumgartenda</dc:creator>
  <cp:lastModifiedBy>baumgartenda</cp:lastModifiedBy>
  <cp:revision>32</cp:revision>
  <cp:lastPrinted>2024-09-26T16:09:12Z</cp:lastPrinted>
  <dcterms:created xsi:type="dcterms:W3CDTF">2020-09-22T10:48:09Z</dcterms:created>
  <dcterms:modified xsi:type="dcterms:W3CDTF">2024-09-26T16:13:12Z</dcterms:modified>
</cp:coreProperties>
</file>